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2883CA9-4F35-4DB3-AABF-DDC073A7290E}">
  <a:tblStyle styleId="{32883CA9-4F35-4DB3-AABF-DDC073A7290E}"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italic.fntdata"/><Relationship Id="rId14" Type="http://schemas.openxmlformats.org/officeDocument/2006/relationships/font" Target="fonts/PlusJakartaSans-bold.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25d079249f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g325d079249f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325d079249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325d079249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1" name="Shape 11"/>
        <p:cNvGrpSpPr/>
        <p:nvPr/>
      </p:nvGrpSpPr>
      <p:grpSpPr>
        <a:xfrm>
          <a:off x="0" y="0"/>
          <a:ext cx="0" cy="0"/>
          <a:chOff x="0" y="0"/>
          <a:chExt cx="0" cy="0"/>
        </a:xfrm>
      </p:grpSpPr>
      <p:sp>
        <p:nvSpPr>
          <p:cNvPr id="12" name="Google Shape;12;p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 name="Google Shape;13;p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 name="Google Shape;14;p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0" name="Google Shape;70;p11"/>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Google Shape;71;p1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2"/>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6" name="Google Shape;76;p12"/>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Google Shape;77;p1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Google Shape;79;p1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7" name="Google Shape;17;p3"/>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18" name="Google Shape;18;p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 name="Google Shape;19;p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 name="Google Shape;20;p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 name="Google Shape;23;p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 name="Google Shape;24;p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5" name="Google Shape;25;p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6" name="Google Shape;26;p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9" name="Google Shape;29;p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30" name="Google Shape;30;p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1" name="Google Shape;31;p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2" name="Google Shape;32;p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35" name="Google Shape;35;p6"/>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6" name="Google Shape;36;p6"/>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37" name="Google Shape;37;p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8" name="Google Shape;38;p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39" name="Google Shape;39;p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7"/>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42" name="Google Shape;42;p7"/>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43" name="Google Shape;43;p7"/>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44" name="Google Shape;44;p7"/>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45" name="Google Shape;45;p7"/>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46" name="Google Shape;46;p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47" name="Google Shape;47;p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48" name="Google Shape;48;p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1" name="Google Shape;51;p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2" name="Google Shape;52;p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3" name="Google Shape;53;p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9"/>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6" name="Google Shape;56;p9"/>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7" name="Google Shape;57;p9"/>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8" name="Google Shape;58;p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9" name="Google Shape;59;p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0" name="Google Shape;60;p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3" name="Google Shape;63;p10"/>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64" name="Google Shape;64;p10"/>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5" name="Google Shape;65;p1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7" name="Google Shape;67;p1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 name="Google Shape;7;p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graphicFrame>
        <p:nvGraphicFramePr>
          <p:cNvPr id="84" name="Google Shape;84;p13"/>
          <p:cNvGraphicFramePr/>
          <p:nvPr/>
        </p:nvGraphicFramePr>
        <p:xfrm>
          <a:off x="0" y="0"/>
          <a:ext cx="3000000" cy="3000000"/>
        </p:xfrm>
        <a:graphic>
          <a:graphicData uri="http://schemas.openxmlformats.org/drawingml/2006/table">
            <a:tbl>
              <a:tblPr bandRow="1" firstRow="1">
                <a:noFill/>
                <a:tableStyleId>{32883CA9-4F35-4DB3-AABF-DDC073A7290E}</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800">
                          <a:latin typeface="Inter"/>
                          <a:ea typeface="Inter"/>
                          <a:cs typeface="Inter"/>
                          <a:sym typeface="Inter"/>
                        </a:rPr>
                        <a:t>a national holiday in many countries of the Americas that commemorates the landing of Christopher Columbus in 1492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00">
                          <a:highlight>
                            <a:srgbClr val="FFFFFF"/>
                          </a:highlight>
                          <a:latin typeface="Inter"/>
                          <a:ea typeface="Inter"/>
                          <a:cs typeface="Inter"/>
                          <a:sym typeface="Inter"/>
                        </a:rPr>
                        <a:t>“Today, let this day be one of reflection — on America’s spirit of exploration, on the courage and contributions of Italian Americans throughout the generations, on the dignity and resilience of Tribal Nations and Indigenous communities, and on the work that remains ahead of us to fulfill the promise of our Nation for all.”</a:t>
                      </a:r>
                      <a:endParaRPr sz="1300">
                        <a:highlight>
                          <a:srgbClr val="FFFFFF"/>
                        </a:highlight>
                        <a:latin typeface="Inter"/>
                        <a:ea typeface="Inter"/>
                        <a:cs typeface="Inter"/>
                        <a:sym typeface="Inter"/>
                      </a:endParaRPr>
                    </a:p>
                    <a:p>
                      <a:pPr indent="0" lvl="0" marL="0" rtl="0" algn="r">
                        <a:spcBef>
                          <a:spcPts val="0"/>
                        </a:spcBef>
                        <a:spcAft>
                          <a:spcPts val="0"/>
                        </a:spcAft>
                        <a:buNone/>
                      </a:pPr>
                      <a:r>
                        <a:rPr lang="en" sz="1300">
                          <a:highlight>
                            <a:srgbClr val="FFFFFF"/>
                          </a:highlight>
                          <a:latin typeface="Inter"/>
                          <a:ea typeface="Inter"/>
                          <a:cs typeface="Inter"/>
                          <a:sym typeface="Inter"/>
                        </a:rPr>
                        <a:t>President Joseph R. Biden, “A Proclamation on Columbus Day,” October 8, 2021</a:t>
                      </a:r>
                      <a:endParaRPr sz="1300">
                        <a:highlight>
                          <a:srgbClr val="FFFFFF"/>
                        </a:highlight>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85" name="Google Shape;85;p13"/>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Columbus Day</a:t>
            </a:r>
            <a:endParaRPr sz="3600">
              <a:solidFill>
                <a:schemeClr val="dk1"/>
              </a:solidFill>
              <a:latin typeface="Calibri"/>
              <a:ea typeface="Calibri"/>
              <a:cs typeface="Calibri"/>
              <a:sym typeface="Calibri"/>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4"/>
          <p:cNvSpPr txBox="1"/>
          <p:nvPr>
            <p:ph idx="2" type="body"/>
          </p:nvPr>
        </p:nvSpPr>
        <p:spPr>
          <a:xfrm>
            <a:off x="265425" y="139200"/>
            <a:ext cx="4002000" cy="4784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NOTICE</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do you see that seems interesting or important?</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rPr b="1" lang="en" sz="1800">
                <a:latin typeface="Inter"/>
                <a:ea typeface="Inter"/>
                <a:cs typeface="Inter"/>
                <a:sym typeface="Inter"/>
              </a:rPr>
              <a:t>WONDER</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questions do you have about this image?</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rPr b="1" lang="en" sz="1800">
                <a:latin typeface="Inter"/>
                <a:ea typeface="Inter"/>
                <a:cs typeface="Inter"/>
                <a:sym typeface="Inter"/>
              </a:rPr>
              <a:t>THINK</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do you suppose is going on this image?</a:t>
            </a:r>
            <a:endParaRPr sz="1800">
              <a:latin typeface="Inter"/>
              <a:ea typeface="Inter"/>
              <a:cs typeface="Inter"/>
              <a:sym typeface="Inter"/>
            </a:endParaRPr>
          </a:p>
        </p:txBody>
      </p:sp>
      <p:sp>
        <p:nvSpPr>
          <p:cNvPr id="91" name="Google Shape;91;p14"/>
          <p:cNvSpPr txBox="1"/>
          <p:nvPr/>
        </p:nvSpPr>
        <p:spPr>
          <a:xfrm>
            <a:off x="4572000" y="4214350"/>
            <a:ext cx="4166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Drew Desilver, “Working on Columbus Day or Indigenous Peoples’ Day? It Depends on Where Your Job Is,” </a:t>
            </a:r>
            <a:r>
              <a:rPr i="1" lang="en" sz="1200">
                <a:solidFill>
                  <a:schemeClr val="dk1"/>
                </a:solidFill>
                <a:latin typeface="Inter"/>
                <a:ea typeface="Inter"/>
                <a:cs typeface="Inter"/>
                <a:sym typeface="Inter"/>
              </a:rPr>
              <a:t>Pew Research</a:t>
            </a:r>
            <a:r>
              <a:rPr lang="en" sz="1200">
                <a:solidFill>
                  <a:schemeClr val="dk1"/>
                </a:solidFill>
                <a:latin typeface="Inter"/>
                <a:ea typeface="Inter"/>
                <a:cs typeface="Inter"/>
                <a:sym typeface="Inter"/>
              </a:rPr>
              <a:t>, October 5, 2023.</a:t>
            </a:r>
            <a:endParaRPr sz="1200"/>
          </a:p>
        </p:txBody>
      </p:sp>
      <p:pic>
        <p:nvPicPr>
          <p:cNvPr id="92" name="Google Shape;92;p14"/>
          <p:cNvPicPr preferRelativeResize="0"/>
          <p:nvPr/>
        </p:nvPicPr>
        <p:blipFill>
          <a:blip r:embed="rId3">
            <a:alphaModFix/>
          </a:blip>
          <a:stretch>
            <a:fillRect/>
          </a:stretch>
        </p:blipFill>
        <p:spPr>
          <a:xfrm>
            <a:off x="4579003" y="304800"/>
            <a:ext cx="4149440" cy="39095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